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rchitects Daughter"/>
      <p:regular r:id="rId26"/>
    </p:embeddedFont>
    <p:embeddedFont>
      <p:font typeface="Caveat"/>
      <p:regular r:id="rId27"/>
      <p:bold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chitectsDaughter-regular.fntdata"/><Relationship Id="rId25" Type="http://schemas.openxmlformats.org/officeDocument/2006/relationships/slide" Target="slides/slide20.xml"/><Relationship Id="rId28" Type="http://schemas.openxmlformats.org/officeDocument/2006/relationships/font" Target="fonts/Caveat-bold.fntdata"/><Relationship Id="rId27" Type="http://schemas.openxmlformats.org/officeDocument/2006/relationships/font" Target="fonts/Cave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70d05c9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70d05c9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9503b15b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9503b15b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70d05c95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70d05c95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9503b15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9503b15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9503b15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9503b15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9503b15b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9503b15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9503b15b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9503b15b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9503b15b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9503b15b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9503b15b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9503b15b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70d05c9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70d05c9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70d05c95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70d05c95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70d05c9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70d05c9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70d05c95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70d05c95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70d05c95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70d05c95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70d05c9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70d05c9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70d05c95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70d05c95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9503b15b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9503b15b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70d05c95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70d05c95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70d05c95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70d05c95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225" y="1464375"/>
            <a:ext cx="5409551" cy="36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258125"/>
            <a:ext cx="8520600" cy="8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tects Daughter"/>
                <a:ea typeface="Architects Daughter"/>
                <a:cs typeface="Architects Daughter"/>
                <a:sym typeface="Architects Daughter"/>
              </a:rPr>
              <a:t>Recommendation System</a:t>
            </a:r>
            <a:endParaRPr b="1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1016175"/>
            <a:ext cx="85206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tects Daughter"/>
                <a:ea typeface="Architects Daughter"/>
                <a:cs typeface="Architects Daughter"/>
                <a:sym typeface="Architects Daughter"/>
              </a:rPr>
              <a:t>Applied Data Analysis - Final Project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099225" y="4415050"/>
            <a:ext cx="204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Cnet ID: krishnaveni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UCID: 12374512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11716" r="23120" t="0"/>
          <a:stretch/>
        </p:blipFill>
        <p:spPr>
          <a:xfrm>
            <a:off x="4116450" y="0"/>
            <a:ext cx="50275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Collaborative Filtering Model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35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Based on user-item interactions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Ratings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Neural Collaborative Filtering model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Implicit Feedback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Tower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structure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Activation: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Relu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Optimizer: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Adam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Loss function: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 Loss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Improvements: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Diversity regularizer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Metric: Hit Ratio@10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Result: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5354" r="11250" t="0"/>
          <a:stretch/>
        </p:blipFill>
        <p:spPr>
          <a:xfrm>
            <a:off x="1274838" y="901075"/>
            <a:ext cx="6594324" cy="40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32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Architects Daughter"/>
                <a:ea typeface="Architects Daughter"/>
                <a:cs typeface="Architects Daughter"/>
                <a:sym typeface="Architects Daughter"/>
              </a:rPr>
              <a:t>Neural Collaborative Filtering</a:t>
            </a:r>
            <a:endParaRPr b="1" sz="30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6563"/>
            <a:ext cx="8839201" cy="449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14000"/>
            <a:ext cx="8839204" cy="264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325"/>
            <a:ext cx="7837793" cy="20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2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6088"/>
            <a:ext cx="8839197" cy="435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Architects Daughter"/>
                <a:ea typeface="Architects Daughter"/>
                <a:cs typeface="Architects Daughter"/>
                <a:sym typeface="Architects Daughter"/>
              </a:rPr>
              <a:t>Results…</a:t>
            </a:r>
            <a:endParaRPr b="1" sz="30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5972" l="0" r="4260" t="8942"/>
          <a:stretch/>
        </p:blipFill>
        <p:spPr>
          <a:xfrm>
            <a:off x="3981525" y="247025"/>
            <a:ext cx="5101950" cy="4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44043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Without Regularization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hidden layers: 0.524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 hidden layers: 0.593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Benchmark from Research Paper: 0.67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 Regularization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hidden layers with regularization: 0.57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Improvements: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Data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Memory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 Taken for each epoch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Optimization of Custom loss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7201" l="0" r="0" t="0"/>
          <a:stretch/>
        </p:blipFill>
        <p:spPr>
          <a:xfrm>
            <a:off x="4900175" y="2757025"/>
            <a:ext cx="4243825" cy="238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Architects Daughter"/>
                <a:ea typeface="Architects Daughter"/>
                <a:cs typeface="Architects Daughter"/>
                <a:sym typeface="Architects Daughter"/>
              </a:rPr>
              <a:t>Challenges and Future Scope</a:t>
            </a:r>
            <a:endParaRPr b="1" sz="30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287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Challenges</a:t>
            </a:r>
            <a:endParaRPr b="1" u="sng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Changing user preferences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Choosing an architecture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Curse of Dimensionality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Platform availability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Tuning of Hyperparameters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Space and Time Constraints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9"/>
          <p:cNvSpPr txBox="1"/>
          <p:nvPr>
            <p:ph idx="2" type="body"/>
          </p:nvPr>
        </p:nvSpPr>
        <p:spPr>
          <a:xfrm>
            <a:off x="3513275" y="1152475"/>
            <a:ext cx="46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Future Scope</a:t>
            </a:r>
            <a:endParaRPr b="1" u="sng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Deep Learning model for Content-Based Filtering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Tune hyper parameters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Improve </a:t>
            </a:r>
            <a:r>
              <a:rPr lang="en">
                <a:solidFill>
                  <a:schemeClr val="dk1"/>
                </a:solidFill>
              </a:rPr>
              <a:t>diversity</a:t>
            </a:r>
            <a:r>
              <a:rPr lang="en">
                <a:solidFill>
                  <a:schemeClr val="dk1"/>
                </a:solidFill>
              </a:rPr>
              <a:t> regularization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Implement the NeuMF model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Session-based recommendations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0" l="3351" r="1987" t="0"/>
          <a:stretch/>
        </p:blipFill>
        <p:spPr>
          <a:xfrm>
            <a:off x="1185488" y="749425"/>
            <a:ext cx="6773024" cy="4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25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Architects Daughter"/>
                <a:ea typeface="Architects Daughter"/>
                <a:cs typeface="Architects Daughter"/>
                <a:sym typeface="Architects Daughter"/>
              </a:rPr>
              <a:t>Neural Matrix Factorization</a:t>
            </a:r>
            <a:endParaRPr b="1" sz="30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101" y="372938"/>
            <a:ext cx="4253900" cy="43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/>
          <p:nvPr/>
        </p:nvSpPr>
        <p:spPr>
          <a:xfrm>
            <a:off x="5" y="0"/>
            <a:ext cx="5021700" cy="5143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Learning Journey…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425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Understanding of Recommendation Systems: The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secret sauce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Know-how of various advancements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Deep learning fundamentals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development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Pytorch and Pytorch-lightning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Trade-offs between activation functions and optimizers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Troubleshooting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Experimentation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555600"/>
            <a:ext cx="678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Problem Space: The Information Age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389600"/>
            <a:ext cx="3550800" cy="27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Internet brings the Age of Information Explosion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Increasing brand rivalry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Increasing need to build customer loyalty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Information Overload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 Choice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Need for marketing strategies to increase sales and revenue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032200" y="4182300"/>
            <a:ext cx="71118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“Customers seek brands which align with their personal values and beliefs”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313"/>
            <a:ext cx="5253552" cy="262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2648850" y="2326100"/>
            <a:ext cx="384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B1C54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b="1" sz="4800">
              <a:solidFill>
                <a:srgbClr val="EB1C5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E6DC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4750" y="-7925"/>
            <a:ext cx="42285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19088" r="21998" t="0"/>
          <a:stretch/>
        </p:blipFill>
        <p:spPr>
          <a:xfrm>
            <a:off x="4233275" y="0"/>
            <a:ext cx="4677412" cy="446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67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Solution and its Advancements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440700"/>
            <a:ext cx="32625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Customized products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Targeted Marketing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Acknowledge customer behaviours and personalities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Build solutions which are at the crux of Personality Psychology and Economics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69900" y="4465675"/>
            <a:ext cx="78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veat"/>
                <a:ea typeface="Caveat"/>
                <a:cs typeface="Caveat"/>
                <a:sym typeface="Caveat"/>
              </a:rPr>
              <a:t>“Better access to more product options has made brand </a:t>
            </a:r>
            <a:r>
              <a:rPr b="1" lang="en" sz="1800">
                <a:latin typeface="Caveat"/>
                <a:ea typeface="Caveat"/>
                <a:cs typeface="Caveat"/>
                <a:sym typeface="Caveat"/>
              </a:rPr>
              <a:t>loyalty</a:t>
            </a:r>
            <a:r>
              <a:rPr b="1" lang="en" sz="1800">
                <a:latin typeface="Caveat"/>
                <a:ea typeface="Caveat"/>
                <a:cs typeface="Caveat"/>
                <a:sym typeface="Caveat"/>
              </a:rPr>
              <a:t> less secure”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40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Evolution of Models:</a:t>
            </a:r>
            <a:endParaRPr b="1"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 Hierarchy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Attribute Based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Statistical Models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Matrix Factorization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Formulae Based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implemented: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Content Based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Based Recommendation Systems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implemented: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Collaborative Filtering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700" y="0"/>
            <a:ext cx="4404300" cy="51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Architects Daughter"/>
                <a:ea typeface="Architects Daughter"/>
                <a:cs typeface="Architects Daughter"/>
                <a:sym typeface="Architects Daughter"/>
              </a:rPr>
              <a:t>Recommendation Systems</a:t>
            </a:r>
            <a:endParaRPr b="1" sz="302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35625" t="0"/>
          <a:stretch/>
        </p:blipFill>
        <p:spPr>
          <a:xfrm>
            <a:off x="4199328" y="0"/>
            <a:ext cx="4135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Implementation Details…..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36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Curse of Dimensionality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Content-Based Filtering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description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Performance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Collaborative Filtering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description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Performance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Platform Support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Resources &amp; References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8340775" y="3175"/>
            <a:ext cx="803100" cy="5143500"/>
          </a:xfrm>
          <a:prstGeom prst="rect">
            <a:avLst/>
          </a:prstGeom>
          <a:solidFill>
            <a:srgbClr val="E7F4FC"/>
          </a:solidFill>
          <a:ln cap="flat" cmpd="sng" w="9525">
            <a:solidFill>
              <a:srgbClr val="E7F4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Dataset Details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328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Movie Lens 20M dataset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Data: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Ratings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Timestamp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Genres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Year of Release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Augmentation: The Why?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Used: 7M data points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Tested on: 14k users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9363"/>
            <a:ext cx="8839202" cy="3804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4355100" y="0"/>
            <a:ext cx="4788900" cy="5143500"/>
          </a:xfrm>
          <a:prstGeom prst="rect">
            <a:avLst/>
          </a:prstGeom>
          <a:solidFill>
            <a:srgbClr val="EFFAFC"/>
          </a:solidFill>
          <a:ln cap="flat" cmpd="sng" w="9525">
            <a:solidFill>
              <a:srgbClr val="E7F4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175" y="582300"/>
            <a:ext cx="4302750" cy="43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Content Based Recommendation System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39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Item-Item similarity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Thematically linked items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Meta-data of the items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Cosine similarity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of rating to measure relevance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Statistical Model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Results: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0345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19314" r="10450" t="0"/>
          <a:stretch/>
        </p:blipFill>
        <p:spPr>
          <a:xfrm>
            <a:off x="6855375" y="152400"/>
            <a:ext cx="21394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